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8"/>
  </p:notesMasterIdLst>
  <p:handoutMasterIdLst>
    <p:handoutMasterId r:id="rId9"/>
  </p:handoutMasterIdLst>
  <p:sldIdLst>
    <p:sldId id="1120" r:id="rId2"/>
    <p:sldId id="1141" r:id="rId3"/>
    <p:sldId id="1139" r:id="rId4"/>
    <p:sldId id="1140" r:id="rId5"/>
    <p:sldId id="1113" r:id="rId6"/>
    <p:sldId id="1138" r:id="rId7"/>
  </p:sldIdLst>
  <p:sldSz cx="13716000" cy="10972800"/>
  <p:notesSz cx="6797675" cy="9926638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619"/>
    <a:srgbClr val="FFFFFF"/>
    <a:srgbClr val="3C8DBC"/>
    <a:srgbClr val="FEF7EF"/>
    <a:srgbClr val="FEF6EA"/>
    <a:srgbClr val="FD9619"/>
    <a:srgbClr val="FD960F"/>
    <a:srgbClr val="4C4D4E"/>
    <a:srgbClr val="F0A94A"/>
    <a:srgbClr val="E2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82105" autoAdjust="0"/>
  </p:normalViewPr>
  <p:slideViewPr>
    <p:cSldViewPr snapToGrid="0" showGuides="1">
      <p:cViewPr>
        <p:scale>
          <a:sx n="75" d="100"/>
          <a:sy n="75" d="100"/>
        </p:scale>
        <p:origin x="1476" y="54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6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4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D7C93-E022-46A1-8421-37A74DF6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351" y="7376952"/>
            <a:ext cx="3170880" cy="1536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EF19BB-B7BE-4319-B766-7D6875F2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21" y="8391681"/>
            <a:ext cx="3170879" cy="153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70" y="1101502"/>
            <a:ext cx="8338459" cy="41758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297" y="1503258"/>
            <a:ext cx="4365739" cy="2307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7709"/>
            <a:ext cx="2286000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4043747" cy="3927211"/>
            <a:chOff x="46381" y="6399864"/>
            <a:chExt cx="4043747" cy="3927211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4043747" cy="3927211"/>
              <a:chOff x="-94047" y="3999652"/>
              <a:chExt cx="4043747" cy="392721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0" y="5541595"/>
                <a:ext cx="3949700" cy="2385268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</a:t>
                </a:r>
                <a:r>
                  <a:rPr lang="en-US" altLang="en-US" sz="800" dirty="0" err="1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dollars/case per 1000 miles'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/90/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case per thousand miles'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90 /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minimizing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$libInclude 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webui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22413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Annotating the GAMS model 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1" y="6668363"/>
              <a:ext cx="30555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input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output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Include the file </a:t>
              </a:r>
              <a:r>
                <a:rPr lang="en-US" altLang="en-US" sz="1000" i="1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webui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(GAMS include library) at the end of the model</a:t>
              </a:r>
              <a:endParaRPr lang="en-US" altLang="en-US" sz="1000" dirty="0">
                <a:solidFill>
                  <a:srgbClr val="494D5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1523946"/>
            <a:ext cx="2451100" cy="1965568"/>
            <a:chOff x="0" y="2626892"/>
            <a:chExt cx="2451100" cy="19655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2807356"/>
              <a:ext cx="24511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visualization with powerful graphics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Sophisticated generation, processing, evaluation &amp; storing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 planning without GAMS knowledge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to use &amp; comfortable working environment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70793"/>
            <a:ext cx="2451100" cy="731660"/>
            <a:chOff x="0" y="670793"/>
            <a:chExt cx="2451100" cy="731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GAMS WebUI is a graphical user interface (GUI) for GAMS models that runs inside your browser.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BAE24248-2837-42B6-8C07-8CDA92EB5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264" y="3088549"/>
            <a:ext cx="1226580" cy="9267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66D9A6-AA49-4244-97DD-29A4CBA0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554" y="3265871"/>
            <a:ext cx="1226580" cy="10515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1B405F-BEC8-48EF-B483-796045A76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0839" y="3378702"/>
            <a:ext cx="2283071" cy="12731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4762C0-9E95-4EA1-A66F-9AA88E5B2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8789" y="1433691"/>
            <a:ext cx="1050873" cy="11394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57" y="1592981"/>
            <a:ext cx="4365739" cy="2045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05" y="2680344"/>
            <a:ext cx="4365739" cy="226099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3944" y="2937864"/>
            <a:ext cx="4351269" cy="225251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MIRO  </a:t>
            </a:r>
            <a:r>
              <a:rPr lang="en-US" sz="24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0408659" y="780105"/>
            <a:ext cx="120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2"/>
            <a:endCxn id="96" idx="0"/>
          </p:cNvCxnSpPr>
          <p:nvPr/>
        </p:nvCxnSpPr>
        <p:spPr>
          <a:xfrm flipH="1">
            <a:off x="10776321" y="1026326"/>
            <a:ext cx="234406" cy="1496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87" idx="2"/>
            <a:endCxn id="92" idx="0"/>
          </p:cNvCxnSpPr>
          <p:nvPr/>
        </p:nvCxnSpPr>
        <p:spPr>
          <a:xfrm flipH="1" flipV="1">
            <a:off x="10267468" y="1177197"/>
            <a:ext cx="1644722" cy="2735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214305" y="117719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1759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2F041B2-3D33-4BA3-9BC5-408717024F84}"/>
              </a:ext>
            </a:extLst>
          </p:cNvPr>
          <p:cNvSpPr/>
          <p:nvPr/>
        </p:nvSpPr>
        <p:spPr>
          <a:xfrm>
            <a:off x="11096443" y="1204478"/>
            <a:ext cx="1631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Scenario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663554" y="303765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50" idx="1"/>
            <a:endCxn id="117" idx="2"/>
          </p:cNvCxnSpPr>
          <p:nvPr/>
        </p:nvCxnSpPr>
        <p:spPr>
          <a:xfrm flipH="1" flipV="1">
            <a:off x="10716717" y="3140882"/>
            <a:ext cx="432658" cy="8744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C94CD8-2FEF-4FEE-B723-388568FF8422}"/>
              </a:ext>
            </a:extLst>
          </p:cNvPr>
          <p:cNvSpPr/>
          <p:nvPr/>
        </p:nvSpPr>
        <p:spPr>
          <a:xfrm>
            <a:off x="12344208" y="2865761"/>
            <a:ext cx="1145019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temporary files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DD08C3E-EEF5-4AFE-A73B-87767226998C}"/>
              </a:ext>
            </a:extLst>
          </p:cNvPr>
          <p:cNvSpPr/>
          <p:nvPr/>
        </p:nvSpPr>
        <p:spPr>
          <a:xfrm>
            <a:off x="12344208" y="3230468"/>
            <a:ext cx="1371792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All files of the working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Solution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GAMS Log &amp; </a:t>
            </a:r>
            <a:r>
              <a:rPr lang="en-US" sz="900" b="0" i="0" dirty="0" err="1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Lst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[…]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784551" y="305157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2"/>
            <a:endCxn id="139" idx="0"/>
          </p:cNvCxnSpPr>
          <p:nvPr/>
        </p:nvCxnSpPr>
        <p:spPr>
          <a:xfrm flipH="1">
            <a:off x="10837714" y="2853468"/>
            <a:ext cx="881065" cy="1981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081703" y="2299470"/>
            <a:ext cx="1274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 and raw data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7876266" y="499160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7929429" y="5094831"/>
            <a:ext cx="344518" cy="27195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7833935" y="536678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714638" y="44110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  <a:stCxn id="163" idx="0"/>
            <a:endCxn id="161" idx="2"/>
          </p:cNvCxnSpPr>
          <p:nvPr/>
        </p:nvCxnSpPr>
        <p:spPr>
          <a:xfrm flipH="1" flipV="1">
            <a:off x="4767801" y="4514284"/>
            <a:ext cx="626759" cy="8479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4954548" y="536222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27874" y="372824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  <a:endCxn id="166" idx="2"/>
          </p:cNvCxnSpPr>
          <p:nvPr/>
        </p:nvCxnSpPr>
        <p:spPr>
          <a:xfrm flipH="1" flipV="1">
            <a:off x="4881037" y="3831471"/>
            <a:ext cx="1632572" cy="151012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209945" y="534160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7507604" y="313749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  <a:endCxn id="173" idx="2"/>
          </p:cNvCxnSpPr>
          <p:nvPr/>
        </p:nvCxnSpPr>
        <p:spPr>
          <a:xfrm flipH="1" flipV="1">
            <a:off x="7560767" y="3240719"/>
            <a:ext cx="1833832" cy="206964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8916079" y="5310361"/>
            <a:ext cx="957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Output 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43205" y="290652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  <a:stCxn id="179" idx="0"/>
            <a:endCxn id="177" idx="2"/>
          </p:cNvCxnSpPr>
          <p:nvPr/>
        </p:nvCxnSpPr>
        <p:spPr>
          <a:xfrm flipV="1">
            <a:off x="4106844" y="3009748"/>
            <a:ext cx="689524" cy="23391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3666832" y="5348935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data tabs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1056604-E7D2-437D-AFDB-70D56A87DD16}"/>
              </a:ext>
            </a:extLst>
          </p:cNvPr>
          <p:cNvSpPr/>
          <p:nvPr/>
        </p:nvSpPr>
        <p:spPr>
          <a:xfrm>
            <a:off x="11096443" y="1448688"/>
            <a:ext cx="1371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Save / edit / delete / export scenario data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294313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294313" y="6856633"/>
            <a:ext cx="30555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WebUI configuration &amp; customization via JSON file </a:t>
            </a:r>
            <a:r>
              <a:rPr lang="en-US" sz="1000" dirty="0">
                <a:solidFill>
                  <a:srgbClr val="494D55"/>
                </a:solidFill>
                <a:latin typeface="Courier New" panose="02070309020205020404" pitchFamily="49" charset="0"/>
              </a:rPr>
              <a:t>config.json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– you can generate JSON with the configuration generator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7361613" y="6860995"/>
            <a:ext cx="19692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Input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Table (editable / non-editable)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[…]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EBCC2D5-4A6B-45C8-86C1-A79B73E2DB36}"/>
              </a:ext>
            </a:extLst>
          </p:cNvPr>
          <p:cNvGrpSpPr/>
          <p:nvPr/>
        </p:nvGrpSpPr>
        <p:grpSpPr>
          <a:xfrm>
            <a:off x="4496871" y="7874668"/>
            <a:ext cx="4227983" cy="2742676"/>
            <a:chOff x="4611046" y="7250153"/>
            <a:chExt cx="4227983" cy="2742676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B5315276-9DA9-40F7-82E3-5B895CB4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11046" y="7250153"/>
              <a:ext cx="2575246" cy="2101803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2986356-C64F-4751-B26E-9C4FF3344BD5}"/>
                </a:ext>
              </a:extLst>
            </p:cNvPr>
            <p:cNvSpPr/>
            <p:nvPr/>
          </p:nvSpPr>
          <p:spPr>
            <a:xfrm>
              <a:off x="4892288" y="8251243"/>
              <a:ext cx="3158152" cy="1392689"/>
            </a:xfrm>
            <a:prstGeom prst="rect">
              <a:avLst/>
            </a:prstGeom>
            <a:solidFill>
              <a:srgbClr val="F4F6FA"/>
            </a:solidFill>
            <a:ln>
              <a:solidFill>
                <a:srgbClr val="C3CEE3"/>
              </a:solidFill>
            </a:ln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"inputWidgets"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"f"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"widgetType"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"slider"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"alias"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“freight in dollars per case per thousand miles"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"label"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"Select the freight"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"min"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"max"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500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"default"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90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"step"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B700C8EB-0499-45C3-A476-2AA8136E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91329" y="9442428"/>
              <a:ext cx="3347700" cy="550401"/>
            </a:xfrm>
            <a:prstGeom prst="rect">
              <a:avLst/>
            </a:prstGeom>
          </p:spPr>
        </p:pic>
        <p:sp>
          <p:nvSpPr>
            <p:cNvPr id="248" name="Arrow: Curved Left 247">
              <a:extLst>
                <a:ext uri="{FF2B5EF4-FFF2-40B4-BE49-F238E27FC236}">
                  <a16:creationId xmlns:a16="http://schemas.microsoft.com/office/drawing/2014/main" id="{B8C38853-22AB-4735-BEDD-8A4D18BC78E6}"/>
                </a:ext>
              </a:extLst>
            </p:cNvPr>
            <p:cNvSpPr/>
            <p:nvPr/>
          </p:nvSpPr>
          <p:spPr>
            <a:xfrm rot="18491528">
              <a:off x="6324908" y="801515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Arrow: Curved Left 248">
              <a:extLst>
                <a:ext uri="{FF2B5EF4-FFF2-40B4-BE49-F238E27FC236}">
                  <a16:creationId xmlns:a16="http://schemas.microsoft.com/office/drawing/2014/main" id="{8284B632-4AFC-43AD-921A-E6809A9F7254}"/>
                </a:ext>
              </a:extLst>
            </p:cNvPr>
            <p:cNvSpPr/>
            <p:nvPr/>
          </p:nvSpPr>
          <p:spPr>
            <a:xfrm rot="18491528">
              <a:off x="6455562" y="920188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535942" y="9308100"/>
            <a:ext cx="2077493" cy="1151083"/>
            <a:chOff x="9496552" y="8089259"/>
            <a:chExt cx="2950057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607849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496552" y="8413647"/>
              <a:ext cx="1944605" cy="96775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668398" y="8376734"/>
              <a:ext cx="1453910" cy="1347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267467" y="9250330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1F7552C-915D-4C14-AF5F-5CC530BAC91D}"/>
              </a:ext>
            </a:extLst>
          </p:cNvPr>
          <p:cNvSpPr/>
          <p:nvPr/>
        </p:nvSpPr>
        <p:spPr>
          <a:xfrm>
            <a:off x="9525351" y="6600632"/>
            <a:ext cx="1382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Custom Graphics</a:t>
            </a:r>
            <a:endParaRPr lang="en-US" sz="1100" dirty="0">
              <a:solidFill>
                <a:srgbClr val="F39619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298845" y="7376952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Language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C5ED8FC-6EDB-4134-8056-4BDB8FED6C7B}"/>
              </a:ext>
            </a:extLst>
          </p:cNvPr>
          <p:cNvSpPr/>
          <p:nvPr/>
        </p:nvSpPr>
        <p:spPr>
          <a:xfrm>
            <a:off x="7360634" y="7832322"/>
            <a:ext cx="12921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Graphics 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(pre-implemented):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D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ata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Bar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Line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Scatter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Pivot table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CE2EE5B-6CE4-4110-8265-246A0FDCAA30}"/>
              </a:ext>
            </a:extLst>
          </p:cNvPr>
          <p:cNvSpPr/>
          <p:nvPr/>
        </p:nvSpPr>
        <p:spPr>
          <a:xfrm>
            <a:off x="9525351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An R API provides extensive visualization options (custom renderers).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463161" y="8002922"/>
            <a:ext cx="827471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Generator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5C0110A-F28F-4F54-9D02-580A5A027058}"/>
              </a:ext>
            </a:extLst>
          </p:cNvPr>
          <p:cNvSpPr txBox="1"/>
          <p:nvPr/>
        </p:nvSpPr>
        <p:spPr>
          <a:xfrm rot="614081">
            <a:off x="6635783" y="8950832"/>
            <a:ext cx="684803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Generated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799DAB-9D42-4B20-A2C1-6BEA55852B73}"/>
              </a:ext>
            </a:extLst>
          </p:cNvPr>
          <p:cNvSpPr txBox="1"/>
          <p:nvPr/>
        </p:nvSpPr>
        <p:spPr>
          <a:xfrm rot="596342">
            <a:off x="7482687" y="10133091"/>
            <a:ext cx="798616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Resulting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670140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18953"/>
            <a:ext cx="392982" cy="524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358159" y="777066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023287"/>
            <a:ext cx="1369881" cy="9516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936385" y="637782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884003"/>
            <a:ext cx="1936977" cy="107307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043786" y="732089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307130" y="1080902"/>
            <a:ext cx="114412" cy="5554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253967" y="16363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688957"/>
            <a:ext cx="10029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(Excel)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>
            <a:off x="7650532" y="1166011"/>
            <a:ext cx="502828" cy="57043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100197" y="17364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70879"/>
            <a:ext cx="24393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75543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from the database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11611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18698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0" y="1101502"/>
            <a:ext cx="8338459" cy="4175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7709"/>
            <a:ext cx="2286000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2446177"/>
            <a:ext cx="2451100" cy="1176661"/>
            <a:chOff x="0" y="2553440"/>
            <a:chExt cx="2451100" cy="11766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3022215"/>
              <a:ext cx="24511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&amp; analysis of performance statistics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Analysis of the parameter range of a 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553440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594539"/>
            <a:ext cx="2451100" cy="500137"/>
            <a:chOff x="0" y="594539"/>
            <a:chExt cx="2451100" cy="5001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594539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Basics:</a:t>
              </a:r>
              <a:endParaRPr lang="en-US" sz="1050" dirty="0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3A82E7-6BF3-40DF-9C7C-C74940493F1B}"/>
              </a:ext>
            </a:extLst>
          </p:cNvPr>
          <p:cNvCxnSpPr>
            <a:cxnSpLocks/>
          </p:cNvCxnSpPr>
          <p:nvPr/>
        </p:nvCxnSpPr>
        <p:spPr>
          <a:xfrm>
            <a:off x="3241501" y="1548414"/>
            <a:ext cx="1262926" cy="1244520"/>
          </a:xfrm>
          <a:prstGeom prst="bentConnector3">
            <a:avLst>
              <a:gd name="adj1" fmla="val 50000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C8E8BD-826C-4F2F-AB8A-DFAE87E1121A}"/>
              </a:ext>
            </a:extLst>
          </p:cNvPr>
          <p:cNvCxnSpPr>
            <a:cxnSpLocks/>
          </p:cNvCxnSpPr>
          <p:nvPr/>
        </p:nvCxnSpPr>
        <p:spPr>
          <a:xfrm>
            <a:off x="3285716" y="1819533"/>
            <a:ext cx="3318228" cy="2244589"/>
          </a:xfrm>
          <a:prstGeom prst="bentConnector3">
            <a:avLst>
              <a:gd name="adj1" fmla="val 23017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EF157-959A-4B4C-AF58-1B49BA934BBC}"/>
              </a:ext>
            </a:extLst>
          </p:cNvPr>
          <p:cNvCxnSpPr/>
          <p:nvPr/>
        </p:nvCxnSpPr>
        <p:spPr>
          <a:xfrm>
            <a:off x="3778045" y="2369382"/>
            <a:ext cx="2587121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B3D59-5B6C-4B4C-B141-4E3AF10B073C}"/>
              </a:ext>
            </a:extLst>
          </p:cNvPr>
          <p:cNvCxnSpPr>
            <a:cxnSpLocks/>
          </p:cNvCxnSpPr>
          <p:nvPr/>
        </p:nvCxnSpPr>
        <p:spPr>
          <a:xfrm>
            <a:off x="3669291" y="2097664"/>
            <a:ext cx="655059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6E25-6ABC-4A35-9DE0-4351A2CFE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9" y="1993756"/>
            <a:ext cx="4002038" cy="302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F33A8-443F-4967-A377-29E29828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2" y="2145238"/>
            <a:ext cx="4002038" cy="343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5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2B2D67-E85D-489C-9031-5BDFD7E276B8}"/>
              </a:ext>
            </a:extLst>
          </p:cNvPr>
          <p:cNvGrpSpPr/>
          <p:nvPr/>
        </p:nvGrpSpPr>
        <p:grpSpPr>
          <a:xfrm>
            <a:off x="4312555" y="2884799"/>
            <a:ext cx="4365739" cy="2260999"/>
            <a:chOff x="4208747" y="1531500"/>
            <a:chExt cx="4581093" cy="24975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6B9E5D-11C4-4E7F-83C0-EB2B3F5E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47" y="1531500"/>
              <a:ext cx="4581093" cy="24975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F6B144-C8F0-43F1-8175-7FE68031D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86"/>
            <a:stretch/>
          </p:blipFill>
          <p:spPr>
            <a:xfrm>
              <a:off x="5293326" y="1714502"/>
              <a:ext cx="3496514" cy="1118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9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CC0E-525E-4D76-B73E-F5088B740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8036" y="2550119"/>
            <a:ext cx="8006205" cy="5979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Analyses – Example (external)</a:t>
            </a:r>
          </a:p>
        </p:txBody>
      </p:sp>
      <p:grpSp>
        <p:nvGrpSpPr>
          <p:cNvPr id="16" name="Gruppieren 12">
            <a:extLst>
              <a:ext uri="{FF2B5EF4-FFF2-40B4-BE49-F238E27FC236}">
                <a16:creationId xmlns:a16="http://schemas.microsoft.com/office/drawing/2014/main" id="{3D2EF04A-99C6-47CA-8ED1-F185EA35EF58}"/>
              </a:ext>
            </a:extLst>
          </p:cNvPr>
          <p:cNvGrpSpPr/>
          <p:nvPr/>
        </p:nvGrpSpPr>
        <p:grpSpPr>
          <a:xfrm>
            <a:off x="7208594" y="3285691"/>
            <a:ext cx="3852582" cy="1145398"/>
            <a:chOff x="4831042" y="4166987"/>
            <a:chExt cx="3920247" cy="13201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BB096-0083-4682-890E-1968A3A3482A}"/>
                </a:ext>
              </a:extLst>
            </p:cNvPr>
            <p:cNvSpPr txBox="1"/>
            <p:nvPr/>
          </p:nvSpPr>
          <p:spPr>
            <a:xfrm>
              <a:off x="4831042" y="4245568"/>
              <a:ext cx="3920247" cy="12415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4961A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buSzPct val="80000"/>
                <a:buFont typeface="Wingdings" panose="05000000000000000000" pitchFamily="2" charset="2"/>
                <a:buChar char="ü"/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Download scenario data for external analyses</a:t>
              </a:r>
            </a:p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Contains model input &amp; output (incl. scalar in- &amp; output data)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56D292-4D86-4486-B60F-326205B40DDD}"/>
                </a:ext>
              </a:extLst>
            </p:cNvPr>
            <p:cNvSpPr/>
            <p:nvPr/>
          </p:nvSpPr>
          <p:spPr>
            <a:xfrm>
              <a:off x="4831042" y="4166987"/>
              <a:ext cx="3920247" cy="78584"/>
            </a:xfrm>
            <a:prstGeom prst="rect">
              <a:avLst/>
            </a:prstGeom>
            <a:solidFill>
              <a:srgbClr val="F39619"/>
            </a:solidFill>
            <a:ln w="6350" cap="flat" cmpd="sng" algn="ctr">
              <a:solidFill>
                <a:srgbClr val="F4961A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AE5D6E9-7C8C-4420-830D-26EEA3E7E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90" y="3326073"/>
            <a:ext cx="3950605" cy="204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377A0-FE0E-41FE-9DF5-385823B0D63B}"/>
              </a:ext>
            </a:extLst>
          </p:cNvPr>
          <p:cNvSpPr txBox="1"/>
          <p:nvPr/>
        </p:nvSpPr>
        <p:spPr>
          <a:xfrm>
            <a:off x="4351469" y="7003630"/>
            <a:ext cx="184731" cy="519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95F3FF-F3BB-44B0-BC5A-721CA606F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882" y="5591357"/>
            <a:ext cx="243161" cy="24316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500E53E-D5AB-4523-9422-E39ABA9B9EDC}"/>
              </a:ext>
            </a:extLst>
          </p:cNvPr>
          <p:cNvGrpSpPr/>
          <p:nvPr/>
        </p:nvGrpSpPr>
        <p:grpSpPr>
          <a:xfrm>
            <a:off x="2600539" y="5572438"/>
            <a:ext cx="8313095" cy="2753658"/>
            <a:chOff x="314538" y="3515038"/>
            <a:chExt cx="8313095" cy="27536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9DF6EC-E3BF-484D-A8D4-D6C514D195D7}"/>
                </a:ext>
              </a:extLst>
            </p:cNvPr>
            <p:cNvGrpSpPr/>
            <p:nvPr/>
          </p:nvGrpSpPr>
          <p:grpSpPr>
            <a:xfrm>
              <a:off x="314538" y="3597837"/>
              <a:ext cx="4548231" cy="2589659"/>
              <a:chOff x="314538" y="3597837"/>
              <a:chExt cx="4548231" cy="258965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EF4E032-0B3D-43EE-B465-8C6080F5012E}"/>
                  </a:ext>
                </a:extLst>
              </p:cNvPr>
              <p:cNvGrpSpPr/>
              <p:nvPr/>
            </p:nvGrpSpPr>
            <p:grpSpPr>
              <a:xfrm>
                <a:off x="314538" y="3597837"/>
                <a:ext cx="4548231" cy="2589659"/>
                <a:chOff x="3899716" y="2221744"/>
                <a:chExt cx="4548231" cy="258965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840AB59-F7CD-4D55-ABC5-1503EF5C1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4756" y="2221744"/>
                  <a:ext cx="1663191" cy="2581635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2F93DCE-5363-414D-AA4B-A498305FC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716" y="2867069"/>
                  <a:ext cx="2791215" cy="1724266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8C0E5D6-F269-454A-94EA-A2046D27095A}"/>
                    </a:ext>
                  </a:extLst>
                </p:cNvPr>
                <p:cNvGrpSpPr/>
                <p:nvPr/>
              </p:nvGrpSpPr>
              <p:grpSpPr>
                <a:xfrm>
                  <a:off x="4152452" y="2229768"/>
                  <a:ext cx="4287731" cy="2581635"/>
                  <a:chOff x="4152452" y="2229768"/>
                  <a:chExt cx="4287731" cy="2581635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55939209-96F5-4C21-8F5D-AEFB27E03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6021"/>
                  <a:stretch/>
                </p:blipFill>
                <p:spPr>
                  <a:xfrm>
                    <a:off x="6776992" y="2229768"/>
                    <a:ext cx="1663191" cy="2581635"/>
                  </a:xfrm>
                  <a:prstGeom prst="rect">
                    <a:avLst/>
                  </a:prstGeom>
                </p:spPr>
              </p:pic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8570904-C329-4145-A33A-B1FFAD646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52452" y="2229768"/>
                    <a:ext cx="2622204" cy="1008284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8723C1D-5C98-42A3-BD6F-ADD873A4B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52452" y="3238052"/>
                    <a:ext cx="2622204" cy="1565327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867EB8-B965-49F2-AE99-CC92EBB50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39"/>
              <a:stretch/>
            </p:blipFill>
            <p:spPr>
              <a:xfrm>
                <a:off x="3321819" y="3657192"/>
                <a:ext cx="1483544" cy="357778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AE301B-616D-4562-93A6-809821C75393}"/>
                </a:ext>
              </a:extLst>
            </p:cNvPr>
            <p:cNvGrpSpPr/>
            <p:nvPr/>
          </p:nvGrpSpPr>
          <p:grpSpPr>
            <a:xfrm>
              <a:off x="3442591" y="3515038"/>
              <a:ext cx="5185042" cy="2753658"/>
              <a:chOff x="3442591" y="3515038"/>
              <a:chExt cx="5185042" cy="27536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C590D8A-4B6C-41C5-A263-59840444BFE3}"/>
                  </a:ext>
                </a:extLst>
              </p:cNvPr>
              <p:cNvGrpSpPr/>
              <p:nvPr/>
            </p:nvGrpSpPr>
            <p:grpSpPr>
              <a:xfrm>
                <a:off x="5852748" y="3515038"/>
                <a:ext cx="2774885" cy="2753658"/>
                <a:chOff x="5852748" y="3515038"/>
                <a:chExt cx="2774885" cy="2753658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12ED58C-1C3B-4E44-B9C1-3C52E424A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2748" y="3515038"/>
                  <a:ext cx="2774885" cy="275365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EED8525-5D5D-4927-A65E-5A805D5F7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84"/>
                <a:stretch/>
              </p:blipFill>
              <p:spPr>
                <a:xfrm>
                  <a:off x="5859279" y="3533956"/>
                  <a:ext cx="2763239" cy="273474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D8272D-9A88-447B-9F65-252B47A9E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894" y="3777117"/>
                <a:ext cx="2403385" cy="2491579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68853C-DCDB-452D-AAB5-A172A09540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2591" y="3533956"/>
                <a:ext cx="2416688" cy="264728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EC605C5C-41D0-487B-9BD2-3A2F177CE252}"/>
              </a:ext>
            </a:extLst>
          </p:cNvPr>
          <p:cNvSpPr/>
          <p:nvPr/>
        </p:nvSpPr>
        <p:spPr>
          <a:xfrm rot="566767" flipH="1">
            <a:off x="2574020" y="5264373"/>
            <a:ext cx="467944" cy="1004601"/>
          </a:xfrm>
          <a:prstGeom prst="curvedLeftArrow">
            <a:avLst>
              <a:gd name="adj1" fmla="val 17496"/>
              <a:gd name="adj2" fmla="val 35934"/>
              <a:gd name="adj3" fmla="val 5489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C450625-03D8-4FF9-8470-FD99D5CD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12" y="4569491"/>
            <a:ext cx="7599195" cy="2412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12EED-3F9E-47BB-9BAD-7AE617C3790F}"/>
              </a:ext>
            </a:extLst>
          </p:cNvPr>
          <p:cNvSpPr/>
          <p:nvPr/>
        </p:nvSpPr>
        <p:spPr>
          <a:xfrm>
            <a:off x="3253155" y="4586190"/>
            <a:ext cx="852855" cy="14318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FCAAF-4DEE-42FA-A533-28F447B66612}"/>
              </a:ext>
            </a:extLst>
          </p:cNvPr>
          <p:cNvSpPr/>
          <p:nvPr/>
        </p:nvSpPr>
        <p:spPr>
          <a:xfrm>
            <a:off x="3253153" y="4732790"/>
            <a:ext cx="1749670" cy="17656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F4CB1-C8B2-4B06-9329-EDB1B81604BC}"/>
              </a:ext>
            </a:extLst>
          </p:cNvPr>
          <p:cNvSpPr/>
          <p:nvPr/>
        </p:nvSpPr>
        <p:spPr>
          <a:xfrm>
            <a:off x="3253153" y="4902743"/>
            <a:ext cx="5565532" cy="16567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28F1A-3F1D-4AFD-9E33-F1D9C9B8BAA5}"/>
              </a:ext>
            </a:extLst>
          </p:cNvPr>
          <p:cNvSpPr/>
          <p:nvPr/>
        </p:nvSpPr>
        <p:spPr>
          <a:xfrm>
            <a:off x="3253154" y="5053589"/>
            <a:ext cx="3604847" cy="195419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75AB1-3E6B-4B1C-B5E9-4D356B6C40A2}"/>
              </a:ext>
            </a:extLst>
          </p:cNvPr>
          <p:cNvSpPr/>
          <p:nvPr/>
        </p:nvSpPr>
        <p:spPr>
          <a:xfrm>
            <a:off x="3449516" y="5952877"/>
            <a:ext cx="1755530" cy="17517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4FF11-E0AE-4812-A52E-8D625396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009" y="3359598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of the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B65252-F600-4FF4-9F4D-0EA1EABF7081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>
            <a:off x="4106010" y="3972327"/>
            <a:ext cx="724779" cy="68545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A20ED-CBCB-4570-AE67-63260AE0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195" y="379770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that will be displayed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FB7AC3-568A-4D77-8E4A-26B3E54DD334}"/>
              </a:ext>
            </a:extLst>
          </p:cNvPr>
          <p:cNvCxnSpPr>
            <a:cxnSpLocks/>
            <a:stCxn id="16" idx="2"/>
            <a:endCxn id="7" idx="3"/>
          </p:cNvCxnSpPr>
          <p:nvPr/>
        </p:nvCxnSpPr>
        <p:spPr>
          <a:xfrm flipH="1">
            <a:off x="5002824" y="4410429"/>
            <a:ext cx="1473151" cy="410645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F1AA53-1D63-4350-9DAB-9874D03E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125" y="3521935"/>
            <a:ext cx="1449558" cy="955851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to logo for the application (image name has to be the same as id)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8948A0-2870-484C-B52E-298AFFB671F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673904" y="4477786"/>
            <a:ext cx="158408" cy="517199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FCE21E-C53D-4ADB-B7BE-3F513BB6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5431" y="464306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GAMS model file (without ‘.</a:t>
            </a:r>
            <a:r>
              <a:rPr lang="en-US" sz="1200" dirty="0" err="1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gms</a:t>
            </a: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DAC4C3-DD4E-4BA0-9E5C-7A4246E14A68}"/>
              </a:ext>
            </a:extLst>
          </p:cNvPr>
          <p:cNvCxnSpPr>
            <a:cxnSpLocks/>
            <a:stCxn id="24" idx="2"/>
            <a:endCxn id="11" idx="3"/>
          </p:cNvCxnSpPr>
          <p:nvPr/>
        </p:nvCxnSpPr>
        <p:spPr>
          <a:xfrm flipH="1">
            <a:off x="5205046" y="5255789"/>
            <a:ext cx="4735164" cy="78467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25461</TotalTime>
  <Words>508</Words>
  <Application>Microsoft Office PowerPoint</Application>
  <PresentationFormat>Custom</PresentationFormat>
  <Paragraphs>121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Courier New</vt:lpstr>
      <vt:lpstr>Consolas</vt:lpstr>
      <vt:lpstr>Montserrat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Analyses – Example (external)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2128</cp:revision>
  <cp:lastPrinted>2017-08-23T14:13:59Z</cp:lastPrinted>
  <dcterms:created xsi:type="dcterms:W3CDTF">2014-03-22T07:50:42Z</dcterms:created>
  <dcterms:modified xsi:type="dcterms:W3CDTF">2019-01-25T14:24:13Z</dcterms:modified>
</cp:coreProperties>
</file>